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12192000"/>
  <p:embeddedFontLst>
    <p:embeddedFont>
      <p:font typeface="Inter" panose="020B0604020202020204" charset="0"/>
      <p:regular r:id="rId13"/>
    </p:embeddedFont>
    <p:embeddedFont>
      <p:font typeface="Inter Bold" panose="020B0604020202020204" charset="0"/>
      <p:regular r:id="rId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95FA1-4698-4C1A-94F4-9256D343539E}" type="datetimeFigureOut"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BC7DE-5F5B-46D0-A330-04B2B25D8F2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125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2250579"/>
            <a:ext cx="2155771" cy="287139"/>
          </a:xfrm>
          <a:prstGeom prst="roundRect">
            <a:avLst>
              <a:gd name="adj" fmla="val 22118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774879" y="2307233"/>
            <a:ext cx="2538547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PATIENT SURVEY 2026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475" y="2613323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Crescent Medical Centre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475" y="3487440"/>
            <a:ext cx="10868745" cy="11198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PCN: Blue · Neighbourhood: Northampton Central · Registered List Size: </a:t>
            </a: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7,245 patients</a:t>
            </a:r>
            <a:endParaRPr lang="en-US" sz="14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presentation summarises the results of the 2026 GP Patient Survey for The Crescent Medical Centre, benchmarked against national and regional comparators, and set in the context of three-year performance trends.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740569"/>
            <a:ext cx="1595298" cy="272752"/>
          </a:xfrm>
          <a:prstGeom prst="roundRect">
            <a:avLst>
              <a:gd name="adj" fmla="val 22121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769125" y="794345"/>
            <a:ext cx="1989584" cy="165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HEADLINE RESULTS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61475" y="1081484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Strong Results Across All Key Measures</a:t>
            </a:r>
            <a:endParaRPr lang="en-US" sz="3500" dirty="0"/>
          </a:p>
        </p:txBody>
      </p:sp>
      <p:sp>
        <p:nvSpPr>
          <p:cNvPr id="5" name="Text 3"/>
          <p:cNvSpPr/>
          <p:nvPr/>
        </p:nvSpPr>
        <p:spPr>
          <a:xfrm>
            <a:off x="661475" y="1898551"/>
            <a:ext cx="1147833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92 responses received (response rate 19.1%). Figures represent the percentage of patients giving a positive response in 2026.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48488" y="2460228"/>
            <a:ext cx="3306581" cy="592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81.2%</a:t>
            </a:r>
            <a:endParaRPr lang="en-US" sz="4650" dirty="0"/>
          </a:p>
        </p:txBody>
      </p:sp>
      <p:sp>
        <p:nvSpPr>
          <p:cNvPr id="7" name="Text 5"/>
          <p:cNvSpPr/>
          <p:nvPr/>
        </p:nvSpPr>
        <p:spPr>
          <a:xfrm>
            <a:off x="661475" y="3270448"/>
            <a:ext cx="3480705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Overall Experience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661475" y="3653234"/>
            <a:ext cx="3480705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Above national (78.1%) and Midlands (77.4%) benchmarks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442408" y="2460228"/>
            <a:ext cx="3306680" cy="592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88.3%</a:t>
            </a:r>
            <a:endParaRPr lang="en-US" sz="4650" dirty="0"/>
          </a:p>
        </p:txBody>
      </p:sp>
      <p:sp>
        <p:nvSpPr>
          <p:cNvPr id="10" name="Text 8"/>
          <p:cNvSpPr/>
          <p:nvPr/>
        </p:nvSpPr>
        <p:spPr>
          <a:xfrm>
            <a:off x="4355396" y="3270448"/>
            <a:ext cx="3480804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Contacting the Practice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4355396" y="3653234"/>
            <a:ext cx="348080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Ranked 4th in Northamptonshire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136428" y="2460228"/>
            <a:ext cx="3306680" cy="592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87.1%</a:t>
            </a:r>
            <a:endParaRPr lang="en-US" sz="4650" dirty="0"/>
          </a:p>
        </p:txBody>
      </p:sp>
      <p:sp>
        <p:nvSpPr>
          <p:cNvPr id="13" name="Text 11"/>
          <p:cNvSpPr/>
          <p:nvPr/>
        </p:nvSpPr>
        <p:spPr>
          <a:xfrm>
            <a:off x="8049416" y="3270448"/>
            <a:ext cx="3480804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Needs Met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8049416" y="3653234"/>
            <a:ext cx="348080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 last appointment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595398" y="4644231"/>
            <a:ext cx="3306680" cy="592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93.1%</a:t>
            </a:r>
            <a:endParaRPr lang="en-US" sz="4650" dirty="0"/>
          </a:p>
        </p:txBody>
      </p:sp>
      <p:sp>
        <p:nvSpPr>
          <p:cNvPr id="16" name="Text 14"/>
          <p:cNvSpPr/>
          <p:nvPr/>
        </p:nvSpPr>
        <p:spPr>
          <a:xfrm>
            <a:off x="2508386" y="5454452"/>
            <a:ext cx="3480804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Confidence &amp; Trust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2508386" y="5837238"/>
            <a:ext cx="348080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the clinician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289418" y="4644231"/>
            <a:ext cx="3306680" cy="592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4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93.1%</a:t>
            </a:r>
            <a:endParaRPr lang="en-US" sz="4650" dirty="0"/>
          </a:p>
        </p:txBody>
      </p:sp>
      <p:sp>
        <p:nvSpPr>
          <p:cNvPr id="19" name="Text 17"/>
          <p:cNvSpPr/>
          <p:nvPr/>
        </p:nvSpPr>
        <p:spPr>
          <a:xfrm>
            <a:off x="6202406" y="5454452"/>
            <a:ext cx="3480804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Reception Helpful</a:t>
            </a:r>
            <a:endParaRPr lang="en-US" sz="1750" dirty="0"/>
          </a:p>
        </p:txBody>
      </p:sp>
      <p:sp>
        <p:nvSpPr>
          <p:cNvPr id="20" name="Text 18"/>
          <p:cNvSpPr/>
          <p:nvPr/>
        </p:nvSpPr>
        <p:spPr>
          <a:xfrm>
            <a:off x="6202406" y="5837238"/>
            <a:ext cx="348080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Ranked 8th in Northamptonshire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724793"/>
            <a:ext cx="1594604" cy="268486"/>
          </a:xfrm>
          <a:prstGeom prst="roundRect">
            <a:avLst>
              <a:gd name="adj" fmla="val 22121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767438" y="777776"/>
            <a:ext cx="1992263" cy="162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COUNTY RANKINGS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61475" y="1059359"/>
            <a:ext cx="10868745" cy="552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Where We Stand Across Northamptonshire</a:t>
            </a:r>
            <a:endParaRPr lang="en-US" sz="3450" dirty="0"/>
          </a:p>
        </p:txBody>
      </p:sp>
      <p:sp>
        <p:nvSpPr>
          <p:cNvPr id="5" name="Text 3"/>
          <p:cNvSpPr/>
          <p:nvPr/>
        </p:nvSpPr>
        <p:spPr>
          <a:xfrm>
            <a:off x="661475" y="1859657"/>
            <a:ext cx="11478330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Rankings are out of 64 practices in Northamptonshire. </a:t>
            </a: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Rank 1 = best.</a:t>
            </a: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Two measures place the practice in the top 10 in the county.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61475" y="2319238"/>
            <a:ext cx="10868745" cy="2951956"/>
          </a:xfrm>
          <a:prstGeom prst="roundRect">
            <a:avLst>
              <a:gd name="adj" fmla="val 2515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61475" y="2813348"/>
            <a:ext cx="10868745" cy="11048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61475" y="3304282"/>
            <a:ext cx="10868745" cy="11048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61475" y="3795216"/>
            <a:ext cx="10868745" cy="11048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61475" y="4286151"/>
            <a:ext cx="10868745" cy="11048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661475" y="4777085"/>
            <a:ext cx="10868745" cy="11048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844628" y="2431058"/>
            <a:ext cx="5141387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Measure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729839" y="2431058"/>
            <a:ext cx="2427326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Result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7900988" y="2431058"/>
            <a:ext cx="4055763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County Rank (of 64)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844628" y="2921992"/>
            <a:ext cx="5141387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Overall Experience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5729839" y="2921992"/>
            <a:ext cx="2427326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81.2%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7900988" y="2921992"/>
            <a:ext cx="4055763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22nd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44628" y="3412927"/>
            <a:ext cx="5141387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Experience of Contacting the Practice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729839" y="3412927"/>
            <a:ext cx="2427326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88.3%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7900988" y="3412927"/>
            <a:ext cx="4055763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007F3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4th ★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844628" y="3903861"/>
            <a:ext cx="5141387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Needs Met at Last Appointment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5729839" y="3903861"/>
            <a:ext cx="2427326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87.1%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7900988" y="3903861"/>
            <a:ext cx="4055763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49th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44628" y="4394795"/>
            <a:ext cx="5141387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Confidence &amp; Trust in the Clinician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5729839" y="4394795"/>
            <a:ext cx="2427326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93.1%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7900988" y="4394795"/>
            <a:ext cx="4055763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26th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844628" y="4885730"/>
            <a:ext cx="5141387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Reception Team Helpful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5729839" y="4885730"/>
            <a:ext cx="2427326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93.1%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7900988" y="4885730"/>
            <a:ext cx="4055763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007F3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8th ★</a:t>
            </a:r>
            <a:endParaRPr lang="en-US" sz="1350" dirty="0"/>
          </a:p>
        </p:txBody>
      </p:sp>
      <p:sp>
        <p:nvSpPr>
          <p:cNvPr id="30" name="Shape 28"/>
          <p:cNvSpPr/>
          <p:nvPr/>
        </p:nvSpPr>
        <p:spPr>
          <a:xfrm>
            <a:off x="661475" y="5457130"/>
            <a:ext cx="10868745" cy="675977"/>
          </a:xfrm>
          <a:prstGeom prst="roundRect">
            <a:avLst>
              <a:gd name="adj" fmla="val 10983"/>
            </a:avLst>
          </a:prstGeom>
          <a:solidFill>
            <a:srgbClr val="B6FCB8"/>
          </a:solidFill>
          <a:ln/>
        </p:spPr>
      </p:sp>
      <p:pic>
        <p:nvPicPr>
          <p:cNvPr id="3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79" y="5707459"/>
            <a:ext cx="220855" cy="176709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1235739" y="5666581"/>
            <a:ext cx="10727362" cy="273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Two measures — access and reception — place the practice in the top 10 practices across the entire county.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837109"/>
            <a:ext cx="1529320" cy="186630"/>
          </a:xfrm>
          <a:prstGeom prst="roundRect">
            <a:avLst>
              <a:gd name="adj" fmla="val 22119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735093" y="873919"/>
            <a:ext cx="1991667" cy="113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THREE-YEAR PERFORMANCE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661475" y="1055588"/>
            <a:ext cx="10868745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Consistent Improvement Over Three Years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61475" y="1559322"/>
            <a:ext cx="11478330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Four of five measures have improved since 2024, with particularly strong gains in overall experience and access. The chart below shows the trajectory across 2024, 2025, and 2026.</a:t>
            </a:r>
            <a:endParaRPr lang="en-US" sz="9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811238"/>
            <a:ext cx="7064595" cy="395773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61475" y="5858768"/>
            <a:ext cx="11478330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Direction of travel: Overall experience </a:t>
            </a: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+9.4 pts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· Access </a:t>
            </a: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+10.8 pts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· Needs met </a:t>
            </a: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+1.1 pts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· Confidence &amp; trust </a:t>
            </a: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−0.5 pts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· Reception </a:t>
            </a: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+5.9 pts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(all vs 2025)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679450"/>
            <a:ext cx="1905845" cy="272752"/>
          </a:xfrm>
          <a:prstGeom prst="roundRect">
            <a:avLst>
              <a:gd name="adj" fmla="val 22121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769125" y="733227"/>
            <a:ext cx="2300131" cy="165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STATISTICAL VARIATION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61475" y="1020366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Understanding Year-on-Year Changes</a:t>
            </a:r>
            <a:endParaRPr lang="en-US" sz="3500" dirty="0"/>
          </a:p>
        </p:txBody>
      </p:sp>
      <p:sp>
        <p:nvSpPr>
          <p:cNvPr id="5" name="Text 3"/>
          <p:cNvSpPr/>
          <p:nvPr/>
        </p:nvSpPr>
        <p:spPr>
          <a:xfrm>
            <a:off x="661475" y="1837432"/>
            <a:ext cx="10868745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 92 responses, small year-on-year movements are expected due to normal sampling variation. Each change should be read alongside its margin of error before drawing conclusions.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61475" y="2589510"/>
            <a:ext cx="10868745" cy="3588941"/>
          </a:xfrm>
          <a:prstGeom prst="roundRect">
            <a:avLst>
              <a:gd name="adj" fmla="val 2101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61475" y="3096419"/>
            <a:ext cx="10868745" cy="1122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61475" y="3600152"/>
            <a:ext cx="10868745" cy="1122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61475" y="4103886"/>
            <a:ext cx="10868745" cy="1122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61475" y="4887714"/>
            <a:ext cx="10868745" cy="1122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661475" y="5671542"/>
            <a:ext cx="10868745" cy="1122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847505" y="2704505"/>
            <a:ext cx="405020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Measure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647092" y="2704505"/>
            <a:ext cx="1878958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Change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275429" y="2704505"/>
            <a:ext cx="242177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Margin of Error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446579" y="2704505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Interpretation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47505" y="3208238"/>
            <a:ext cx="405020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Overall Experience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647092" y="3208238"/>
            <a:ext cx="1878958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+9.4 pts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275429" y="3208238"/>
            <a:ext cx="242177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±8.0 pts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46579" y="3208238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007F3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Genuine improvement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47505" y="3711972"/>
            <a:ext cx="405020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Contacting the Practice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647092" y="3711972"/>
            <a:ext cx="1878958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+10.8 pts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275429" y="3711972"/>
            <a:ext cx="242177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±6.6 pts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446579" y="3711972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007F3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Genuine improvement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847505" y="4215705"/>
            <a:ext cx="405020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Needs Met at Appointment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647092" y="4215705"/>
            <a:ext cx="1878958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+1.1 pts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275429" y="4215705"/>
            <a:ext cx="242177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±6.8 pts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446579" y="4215705"/>
            <a:ext cx="2897810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sampling variation — no clear trend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47505" y="4999534"/>
            <a:ext cx="405020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Confidence &amp; Trust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647092" y="4999534"/>
            <a:ext cx="1878958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−0.5 pts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275429" y="4999534"/>
            <a:ext cx="242177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±5.2 pts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8446579" y="4999534"/>
            <a:ext cx="2897810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sampling variation — no real decline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847505" y="5783362"/>
            <a:ext cx="405020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Reception Team Helpful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4647092" y="5783362"/>
            <a:ext cx="1878958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+5.9 pts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6275429" y="5783362"/>
            <a:ext cx="2421770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±5.2 pts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8446579" y="5783362"/>
            <a:ext cx="3507394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007F3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Genuine improvement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776982"/>
            <a:ext cx="1137515" cy="287139"/>
          </a:xfrm>
          <a:prstGeom prst="roundRect">
            <a:avLst>
              <a:gd name="adj" fmla="val 22118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774879" y="833636"/>
            <a:ext cx="1520291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STRENGTHS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475" y="1139726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Where the Practice Excels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475" y="2013843"/>
            <a:ext cx="1086874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Three areas stand out as genuine, statistically confirmed strengths — each representing a real and meaningful improvement or high baseline.</a:t>
            </a:r>
            <a:endParaRPr lang="en-US" sz="14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831306"/>
            <a:ext cx="3496877" cy="32497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77479" y="3045718"/>
            <a:ext cx="296646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🏆</a:t>
            </a: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Access — Top 4 in the County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977479" y="3749675"/>
            <a:ext cx="2966467" cy="21169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88.3% of patients rated their experience of contacting the practice positively — a </a:t>
            </a: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+10.8 point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improvement on 2025 and the </a:t>
            </a: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4th highest score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Northamptonshire. A genuine, statistically confirmed gain.</a:t>
            </a:r>
            <a:endParaRPr lang="en-US" sz="14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7359" y="2831306"/>
            <a:ext cx="3496877" cy="324971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663363" y="3045718"/>
            <a:ext cx="296646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🌟</a:t>
            </a: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Reception Team — Top 10 in the County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4663363" y="3749675"/>
            <a:ext cx="2966467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93.1% of patients found the reception team helpful — a </a:t>
            </a: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+5.9 point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improvement on 2025 and ranked </a:t>
            </a: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8th out of 64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practices. Staff helpfulness is a clear, sustained strength.</a:t>
            </a:r>
            <a:endParaRPr lang="en-US" sz="14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33244" y="2831306"/>
            <a:ext cx="3496877" cy="324971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349247" y="3045718"/>
            <a:ext cx="296646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📈</a:t>
            </a:r>
            <a:r>
              <a:rPr lang="en-US" sz="1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Overall Experience — Above Benchmarks</a:t>
            </a:r>
            <a:endParaRPr lang="en-US" sz="1850" dirty="0"/>
          </a:p>
        </p:txBody>
      </p:sp>
      <p:sp>
        <p:nvSpPr>
          <p:cNvPr id="14" name="Text 9"/>
          <p:cNvSpPr/>
          <p:nvPr/>
        </p:nvSpPr>
        <p:spPr>
          <a:xfrm>
            <a:off x="8349247" y="3749675"/>
            <a:ext cx="2966467" cy="21169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81.2% overall experience exceeds both the </a:t>
            </a: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national benchmark (78.1%)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the </a:t>
            </a: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Midlands regional benchmark (77.4%)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with a +9.4 point improvement on 2025 that is larger than the margin of error.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641052"/>
            <a:ext cx="1690149" cy="229691"/>
          </a:xfrm>
          <a:prstGeom prst="roundRect">
            <a:avLst>
              <a:gd name="adj" fmla="val 22120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752159" y="686395"/>
            <a:ext cx="2118367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SUMMARY &amp; NEXT STEPS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61475" y="919063"/>
            <a:ext cx="10868745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Summary and Recommended Next Steps</a:t>
            </a:r>
            <a:endParaRPr lang="en-US" sz="2950" dirty="0"/>
          </a:p>
        </p:txBody>
      </p:sp>
      <p:sp>
        <p:nvSpPr>
          <p:cNvPr id="5" name="Text 3"/>
          <p:cNvSpPr/>
          <p:nvPr/>
        </p:nvSpPr>
        <p:spPr>
          <a:xfrm>
            <a:off x="661475" y="1693863"/>
            <a:ext cx="5249930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Key Takeaways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61475" y="2051050"/>
            <a:ext cx="5249930" cy="19105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Overall experience of </a:t>
            </a: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81.2%</a:t>
            </a: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exceeds national and Midlands benchmarks</a:t>
            </a:r>
            <a:endParaRPr lang="en-US" sz="1150" dirty="0"/>
          </a:p>
          <a:p>
            <a:pPr marL="233680" indent="-233680" algn="l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Access and reception are confirmed top-10 county strengths</a:t>
            </a:r>
            <a:endParaRPr lang="en-US" sz="1150" dirty="0"/>
          </a:p>
          <a:p>
            <a:pPr marL="233680" indent="-233680" algn="l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Three measures showed genuine, statistically significant improvements in 2026</a:t>
            </a:r>
            <a:endParaRPr lang="en-US" sz="1150" dirty="0"/>
          </a:p>
          <a:p>
            <a:pPr marL="233680" indent="-233680" algn="l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small movements in confidence &amp; trust (−0.5 pts) and needs met (+1.1 pts) are within normal sampling variation — no cause for concern</a:t>
            </a:r>
            <a:endParaRPr lang="en-US" sz="1150" dirty="0"/>
          </a:p>
          <a:p>
            <a:pPr marL="233680" indent="-233680" algn="l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County rank: </a:t>
            </a: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22nd of 64</a:t>
            </a: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 overall experience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6286640" y="1693863"/>
            <a:ext cx="5249930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Recommended Next Steps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286640" y="2066131"/>
            <a:ext cx="302411" cy="1890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01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286640" y="2304058"/>
            <a:ext cx="5249930" cy="19050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0" name="Text 8"/>
          <p:cNvSpPr/>
          <p:nvPr/>
        </p:nvSpPr>
        <p:spPr>
          <a:xfrm>
            <a:off x="6286640" y="2417762"/>
            <a:ext cx="5249930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Share Results with the Whole Team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286640" y="2774950"/>
            <a:ext cx="5249930" cy="435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Celebrate the confirmed improvements in access, reception, and overall experience with all staff.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286640" y="3444677"/>
            <a:ext cx="302411" cy="1890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02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286640" y="3682603"/>
            <a:ext cx="5249930" cy="19050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4" name="Text 12"/>
          <p:cNvSpPr/>
          <p:nvPr/>
        </p:nvSpPr>
        <p:spPr>
          <a:xfrm>
            <a:off x="6286640" y="3796308"/>
            <a:ext cx="5249930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Investigate Needs Met (Rank 49)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6286640" y="4153495"/>
            <a:ext cx="5249930" cy="435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Although change is within sampling variation, the county rank warrants qualitative exploration with patients and clinicians.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286640" y="4823222"/>
            <a:ext cx="302411" cy="1890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03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286640" y="5061148"/>
            <a:ext cx="5249930" cy="19050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8" name="Text 16"/>
          <p:cNvSpPr/>
          <p:nvPr/>
        </p:nvSpPr>
        <p:spPr>
          <a:xfrm>
            <a:off x="6286640" y="5174853"/>
            <a:ext cx="5249930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Monitor Confidence &amp; Trust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286640" y="5532041"/>
            <a:ext cx="5249930" cy="435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Track this measure in 2027; the slight dip is not statistically significant but worth watching over time.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74061bde-751c-4dc1-a759-8acde65888ef" xsi:nil="true"/>
    <_ip_UnifiedCompliancePolicyProperties xmlns="http://schemas.microsoft.com/sharepoint/v3" xsi:nil="true"/>
    <lcf76f155ced4ddcb4097134ff3c332f xmlns="13f569cd-b783-4962-8226-c3fcb343fd96">
      <Terms xmlns="http://schemas.microsoft.com/office/infopath/2007/PartnerControls"/>
    </lcf76f155ced4ddcb4097134ff3c332f>
    <TaxKeywordTaxHTField xmlns="74061bde-751c-4dc1-a759-8acde65888ef">
      <Terms xmlns="http://schemas.microsoft.com/office/infopath/2007/PartnerControls"/>
    </TaxKeywordTaxHTFiel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F85FA59EDCF24EA0ABDE773EE4D81B" ma:contentTypeVersion="16" ma:contentTypeDescription="Create a new document." ma:contentTypeScope="" ma:versionID="0ffbc8ceef05cd6fb4910a875fc14fbf">
  <xsd:schema xmlns:xsd="http://www.w3.org/2001/XMLSchema" xmlns:xs="http://www.w3.org/2001/XMLSchema" xmlns:p="http://schemas.microsoft.com/office/2006/metadata/properties" xmlns:ns1="http://schemas.microsoft.com/sharepoint/v3" xmlns:ns2="74061bde-751c-4dc1-a759-8acde65888ef" xmlns:ns3="a785ad58-1d57-4f8a-aa71-77170459bd0d" xmlns:ns4="13f569cd-b783-4962-8226-c3fcb343fd96" targetNamespace="http://schemas.microsoft.com/office/2006/metadata/properties" ma:root="true" ma:fieldsID="34a7f428a3c8833d5be60a42040e840c" ns1:_="" ns2:_="" ns3:_="" ns4:_="">
    <xsd:import namespace="http://schemas.microsoft.com/sharepoint/v3"/>
    <xsd:import namespace="74061bde-751c-4dc1-a759-8acde65888ef"/>
    <xsd:import namespace="a785ad58-1d57-4f8a-aa71-77170459bd0d"/>
    <xsd:import namespace="13f569cd-b783-4962-8226-c3fcb343fd96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3:SharedWithUsers" minOccurs="0"/>
                <xsd:element ref="ns4:MediaServiceMetadata" minOccurs="0"/>
                <xsd:element ref="ns4:MediaServiceFastMetadata" minOccurs="0"/>
                <xsd:element ref="ns4:MediaServiceSearchProperties" minOccurs="0"/>
                <xsd:element ref="ns4:MediaServiceObjectDetectorVersions" minOccurs="0"/>
                <xsd:element ref="ns1:_ip_UnifiedCompliancePolicyProperties" minOccurs="0"/>
                <xsd:element ref="ns1:_ip_UnifiedCompliancePolicyUIAction" minOccurs="0"/>
                <xsd:element ref="ns4:MediaServiceDateTaken" minOccurs="0"/>
                <xsd:element ref="ns4:lcf76f155ced4ddcb4097134ff3c332f" minOccurs="0"/>
                <xsd:element ref="ns4:MediaServiceGenerationTime" minOccurs="0"/>
                <xsd:element ref="ns4:MediaServiceEventHashCode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061bde-751c-4dc1-a759-8acde65888ef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Keywords" ma:fieldId="{23f27201-bee3-471e-b2e7-b64fd8b7ca38}" ma:taxonomyMulti="true" ma:sspId="2c8d5fda-b97d-42c6-97e2-f76465e161c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1800acb2-1be3-49a0-860a-8d0e4082ca73}" ma:internalName="TaxCatchAll" ma:showField="CatchAllData" ma:web="74061bde-751c-4dc1-a759-8acde65888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85ad58-1d57-4f8a-aa71-77170459b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_x0024_Resources_x003a_core_x002c_SharedWithFieldDisplayName_x003b_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f569cd-b783-4962-8226-c3fcb343fd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BC43A3-D5EA-46CE-810F-F0F7AB80EFB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4061bde-751c-4dc1-a759-8acde65888ef"/>
    <ds:schemaRef ds:uri="13f569cd-b783-4962-8226-c3fcb343fd96"/>
  </ds:schemaRefs>
</ds:datastoreItem>
</file>

<file path=customXml/itemProps2.xml><?xml version="1.0" encoding="utf-8"?>
<ds:datastoreItem xmlns:ds="http://schemas.openxmlformats.org/officeDocument/2006/customXml" ds:itemID="{49FD1394-6A69-4FD2-913D-62155F79AD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094BAB-5BEC-42C2-9617-036080007E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4061bde-751c-4dc1-a759-8acde65888ef"/>
    <ds:schemaRef ds:uri="a785ad58-1d57-4f8a-aa71-77170459bd0d"/>
    <ds:schemaRef ds:uri="13f569cd-b783-4962-8226-c3fcb343fd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2</cp:revision>
  <dcterms:created xsi:type="dcterms:W3CDTF">2026-07-24T15:00:50Z</dcterms:created>
  <dcterms:modified xsi:type="dcterms:W3CDTF">2026-08-27T07:20:54Z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0x01010070F85FA59EDCF24EA0ABDE773EE4D81B</vt:lpwstr>
  </property>
</Properties>
</file>